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315" r:id="rId2"/>
    <p:sldId id="325" r:id="rId3"/>
    <p:sldId id="326" r:id="rId4"/>
    <p:sldId id="412" r:id="rId5"/>
    <p:sldId id="330" r:id="rId6"/>
    <p:sldId id="332" r:id="rId7"/>
    <p:sldId id="333" r:id="rId8"/>
    <p:sldId id="337" r:id="rId9"/>
    <p:sldId id="344" r:id="rId10"/>
    <p:sldId id="345" r:id="rId11"/>
    <p:sldId id="413" r:id="rId1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D86"/>
    <a:srgbClr val="E62E25"/>
    <a:srgbClr val="D72D48"/>
    <a:srgbClr val="236795"/>
    <a:srgbClr val="7A2A13"/>
    <a:srgbClr val="8D8484"/>
    <a:srgbClr val="9C974C"/>
    <a:srgbClr val="89BA21"/>
    <a:srgbClr val="6085A4"/>
    <a:srgbClr val="64BA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528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0AAA33-1AF6-3047-AAA2-389CCF7ED821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574DC-ECC9-9E40-9AC6-C1B4282175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68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883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568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8307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14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309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349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38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16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652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42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nl-BE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397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502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Cliquez pour modifier les styles du texte du masque</a:t>
            </a:r>
          </a:p>
          <a:p>
            <a:pPr lvl="1"/>
            <a:r>
              <a:rPr lang="nl-BE" smtClean="0"/>
              <a:t>Deuxième niveau</a:t>
            </a:r>
          </a:p>
          <a:p>
            <a:pPr lvl="2"/>
            <a:r>
              <a:rPr lang="nl-BE" smtClean="0"/>
              <a:t>Troisième niveau</a:t>
            </a:r>
          </a:p>
          <a:p>
            <a:pPr lvl="3"/>
            <a:r>
              <a:rPr lang="nl-BE" smtClean="0"/>
              <a:t>Quatrième niveau</a:t>
            </a:r>
          </a:p>
          <a:p>
            <a:pPr lvl="4"/>
            <a:r>
              <a:rPr lang="nl-BE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E2811-8504-EC41-A8D8-64DA7653E894}" type="datetimeFigureOut">
              <a:rPr lang="fr-FR" smtClean="0"/>
              <a:t>21/05/15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53E94-E533-8948-B822-812A22C12F5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524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kern="1200">
          <a:solidFill>
            <a:schemeClr val="accent6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5" Type="http://schemas.openxmlformats.org/officeDocument/2006/relationships/image" Target="../media/image8.JPG"/><Relationship Id="rId6" Type="http://schemas.openxmlformats.org/officeDocument/2006/relationships/image" Target="../media/image9.jpg"/><Relationship Id="rId7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4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jpg"/><Relationship Id="rId9" Type="http://schemas.openxmlformats.org/officeDocument/2006/relationships/image" Target="../media/image22.jpg"/><Relationship Id="rId1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58901" y="248590"/>
            <a:ext cx="8559799" cy="1470025"/>
          </a:xfrm>
        </p:spPr>
        <p:txBody>
          <a:bodyPr>
            <a:noAutofit/>
          </a:bodyPr>
          <a:lstStyle/>
          <a:p>
            <a:pPr algn="ctr"/>
            <a:r>
              <a:rPr lang="fr-FR" sz="3200" dirty="0">
                <a:solidFill>
                  <a:srgbClr val="205D86"/>
                </a:solidFill>
              </a:rPr>
              <a:t>E</a:t>
            </a:r>
            <a:r>
              <a:rPr lang="fr-FR" sz="3200" dirty="0" smtClean="0">
                <a:solidFill>
                  <a:srgbClr val="205D86"/>
                </a:solidFill>
              </a:rPr>
              <a:t>n route vers la « ville intelligente »</a:t>
            </a:r>
            <a:br>
              <a:rPr lang="fr-FR" sz="3200" dirty="0" smtClean="0">
                <a:solidFill>
                  <a:srgbClr val="205D86"/>
                </a:solidFill>
              </a:rPr>
            </a:br>
            <a:r>
              <a:rPr lang="fr-FR" sz="3200" dirty="0" smtClean="0">
                <a:solidFill>
                  <a:srgbClr val="E62E25"/>
                </a:solidFill>
              </a:rPr>
              <a:t>avec BetterStreet</a:t>
            </a:r>
            <a:r>
              <a:rPr lang="fr-FR" sz="1800" dirty="0" smtClean="0">
                <a:solidFill>
                  <a:srgbClr val="E62E25"/>
                </a:solidFill>
              </a:rPr>
              <a:t/>
            </a:r>
            <a:br>
              <a:rPr lang="fr-FR" sz="1800" dirty="0" smtClean="0">
                <a:solidFill>
                  <a:srgbClr val="E62E25"/>
                </a:solidFill>
              </a:rPr>
            </a:br>
            <a:endParaRPr lang="fr-FR" sz="1800" dirty="0">
              <a:solidFill>
                <a:srgbClr val="E62E25"/>
              </a:solidFill>
            </a:endParaRPr>
          </a:p>
        </p:txBody>
      </p:sp>
      <p:pic>
        <p:nvPicPr>
          <p:cNvPr id="3" name="Image 2" descr="FirstSlidePresaCommu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2270"/>
            <a:ext cx="9144000" cy="5510861"/>
          </a:xfrm>
          <a:prstGeom prst="rect">
            <a:avLst/>
          </a:prstGeom>
        </p:spPr>
      </p:pic>
      <p:pic>
        <p:nvPicPr>
          <p:cNvPr id="4" name="Image 3" descr="new-logo-201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3" y="12700"/>
            <a:ext cx="2309943" cy="160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61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BetterStreet vise à améliorer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/>
              <a:t>L</a:t>
            </a:r>
            <a:r>
              <a:rPr lang="fr-FR" dirty="0" smtClean="0"/>
              <a:t>a communication avec les citoyens</a:t>
            </a:r>
            <a:endParaRPr lang="fr-FR" dirty="0"/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La communication et la  gestion interne</a:t>
            </a:r>
            <a:endParaRPr lang="fr-FR" dirty="0"/>
          </a:p>
        </p:txBody>
      </p:sp>
      <p:pic>
        <p:nvPicPr>
          <p:cNvPr id="11" name="Espace réservé du contenu 10" descr="installation.jp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" b="409"/>
          <a:stretch>
            <a:fillRect/>
          </a:stretch>
        </p:blipFill>
        <p:spPr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Espace réservé du contenu 12" descr="images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169" b="-12169"/>
          <a:stretch>
            <a:fillRect/>
          </a:stretch>
        </p:blipFill>
        <p:spPr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03238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63185"/>
            <a:ext cx="8229600" cy="1143000"/>
          </a:xfrm>
        </p:spPr>
        <p:txBody>
          <a:bodyPr>
            <a:normAutofit/>
          </a:bodyPr>
          <a:lstStyle/>
          <a:p>
            <a:r>
              <a:rPr lang="fr-FR" dirty="0" smtClean="0"/>
              <a:t>Pour tous les problèmes de l’espace public et des bâtiments communaux</a:t>
            </a:r>
            <a:endParaRPr lang="fr-FR" dirty="0"/>
          </a:p>
        </p:txBody>
      </p:sp>
      <p:pic>
        <p:nvPicPr>
          <p:cNvPr id="7" name="Image 6" descr="2011_01_15_016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7" t="38619" r="14515"/>
          <a:stretch/>
        </p:blipFill>
        <p:spPr>
          <a:xfrm>
            <a:off x="298972" y="1538618"/>
            <a:ext cx="1579768" cy="150495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 descr="52231d0bf8fe310200000064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8" b="34964"/>
          <a:stretch/>
        </p:blipFill>
        <p:spPr>
          <a:xfrm>
            <a:off x="2506794" y="2850211"/>
            <a:ext cx="1811207" cy="159458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 8" descr="ECOL_PREAU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8782" y="2160816"/>
            <a:ext cx="1631769" cy="163258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 9" descr="degats_toiture_gd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9" r="11295"/>
          <a:stretch/>
        </p:blipFill>
        <p:spPr>
          <a:xfrm>
            <a:off x="4818200" y="3180993"/>
            <a:ext cx="1397001" cy="131044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Image 10" descr="02022009369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15" t="28907" r="39549" b="11266"/>
          <a:stretch/>
        </p:blipFill>
        <p:spPr>
          <a:xfrm>
            <a:off x="1363468" y="2348632"/>
            <a:ext cx="1461748" cy="146685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Image 11" descr="14666633-brise-vieux-bol-abandonne-toilettes-sales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550" y="1532847"/>
            <a:ext cx="1466850" cy="164814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ZoneTexte 12"/>
          <p:cNvSpPr txBox="1"/>
          <p:nvPr/>
        </p:nvSpPr>
        <p:spPr>
          <a:xfrm>
            <a:off x="172682" y="3382429"/>
            <a:ext cx="1649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Nid de poule</a:t>
            </a:r>
            <a:endParaRPr lang="fr-FR" sz="2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176026" y="4254476"/>
            <a:ext cx="1649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Dépôt sauvage</a:t>
            </a:r>
            <a:endParaRPr lang="fr-FR" sz="2400" dirty="0"/>
          </a:p>
        </p:txBody>
      </p:sp>
      <p:sp>
        <p:nvSpPr>
          <p:cNvPr id="15" name="ZoneTexte 14"/>
          <p:cNvSpPr txBox="1"/>
          <p:nvPr/>
        </p:nvSpPr>
        <p:spPr>
          <a:xfrm>
            <a:off x="2525750" y="4936930"/>
            <a:ext cx="1649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Arbre arraché</a:t>
            </a:r>
            <a:endParaRPr lang="fr-FR" sz="2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4592724" y="4936930"/>
            <a:ext cx="1890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Toit endommagé</a:t>
            </a:r>
            <a:endParaRPr lang="fr-FR" sz="2400" dirty="0"/>
          </a:p>
        </p:txBody>
      </p:sp>
      <p:sp>
        <p:nvSpPr>
          <p:cNvPr id="17" name="ZoneTexte 16"/>
          <p:cNvSpPr txBox="1"/>
          <p:nvPr/>
        </p:nvSpPr>
        <p:spPr>
          <a:xfrm>
            <a:off x="5788782" y="4029296"/>
            <a:ext cx="1890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Serrure cassée</a:t>
            </a:r>
            <a:endParaRPr lang="fr-FR" sz="2400" dirty="0"/>
          </a:p>
        </p:txBody>
      </p:sp>
      <p:sp>
        <p:nvSpPr>
          <p:cNvPr id="18" name="ZoneTexte 17"/>
          <p:cNvSpPr txBox="1"/>
          <p:nvPr/>
        </p:nvSpPr>
        <p:spPr>
          <a:xfrm>
            <a:off x="7059598" y="3350699"/>
            <a:ext cx="1890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Toilette qui fuit</a:t>
            </a:r>
            <a:endParaRPr lang="fr-FR" sz="2400" dirty="0"/>
          </a:p>
        </p:txBody>
      </p:sp>
      <p:cxnSp>
        <p:nvCxnSpPr>
          <p:cNvPr id="4" name="Connecteur droit avec flèche 3"/>
          <p:cNvCxnSpPr/>
          <p:nvPr/>
        </p:nvCxnSpPr>
        <p:spPr>
          <a:xfrm>
            <a:off x="298972" y="6134100"/>
            <a:ext cx="387596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>
            <a:off x="4785432" y="6134100"/>
            <a:ext cx="387596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635000" y="6196568"/>
            <a:ext cx="3344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Ouvert aux signalements citoyens</a:t>
            </a:r>
            <a:endParaRPr lang="fr-FR" dirty="0"/>
          </a:p>
        </p:txBody>
      </p:sp>
      <p:sp>
        <p:nvSpPr>
          <p:cNvPr id="20" name="ZoneTexte 19"/>
          <p:cNvSpPr txBox="1"/>
          <p:nvPr/>
        </p:nvSpPr>
        <p:spPr>
          <a:xfrm>
            <a:off x="5877682" y="6171168"/>
            <a:ext cx="1853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Purement interne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9615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Pour la commune, sans outils, ce n’est pas toujours facile</a:t>
            </a:r>
            <a:endParaRPr lang="fr-FR" dirty="0"/>
          </a:p>
        </p:txBody>
      </p:sp>
      <p:pic>
        <p:nvPicPr>
          <p:cNvPr id="3" name="Image 2" descr="20150213_15090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1319"/>
            <a:ext cx="9144000" cy="514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0410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pture d’écran 2015-05-21 à 09.47.21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93"/>
          <a:stretch/>
        </p:blipFill>
        <p:spPr>
          <a:xfrm>
            <a:off x="735831" y="1902554"/>
            <a:ext cx="8001769" cy="4858025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22400" y="-55867"/>
            <a:ext cx="6934200" cy="1143000"/>
          </a:xfrm>
        </p:spPr>
        <p:txBody>
          <a:bodyPr>
            <a:normAutofit/>
          </a:bodyPr>
          <a:lstStyle/>
          <a:p>
            <a:r>
              <a:rPr lang="fr-FR" dirty="0" smtClean="0"/>
              <a:t>Un signalement dans BetterStreet</a:t>
            </a:r>
            <a:endParaRPr lang="fr-FR" dirty="0"/>
          </a:p>
        </p:txBody>
      </p:sp>
      <p:pic>
        <p:nvPicPr>
          <p:cNvPr id="4" name="Image 3" descr="Lapto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3405" y="1276534"/>
            <a:ext cx="11854009" cy="6413131"/>
          </a:xfrm>
          <a:prstGeom prst="rect">
            <a:avLst/>
          </a:prstGeom>
        </p:spPr>
      </p:pic>
      <p:pic>
        <p:nvPicPr>
          <p:cNvPr id="5" name="Image 4" descr="Capture d’écran 2014-11-10 à 15.35.2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31" y="1893788"/>
            <a:ext cx="2637974" cy="3508177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3373805" y="1902554"/>
            <a:ext cx="3929484" cy="528553"/>
          </a:xfrm>
          <a:prstGeom prst="roundRect">
            <a:avLst/>
          </a:prstGeom>
          <a:solidFill>
            <a:schemeClr val="bg1">
              <a:alpha val="7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 smtClean="0">
                <a:solidFill>
                  <a:srgbClr val="17375E"/>
                </a:solidFill>
              </a:rPr>
              <a:t>Avenue du pèlerin, 28</a:t>
            </a:r>
            <a:r>
              <a:rPr lang="fr-FR" dirty="0" smtClean="0">
                <a:solidFill>
                  <a:srgbClr val="17375E"/>
                </a:solidFill>
              </a:rPr>
              <a:t/>
            </a:r>
            <a:br>
              <a:rPr lang="fr-FR" dirty="0" smtClean="0">
                <a:solidFill>
                  <a:srgbClr val="17375E"/>
                </a:solidFill>
              </a:rPr>
            </a:br>
            <a:r>
              <a:rPr lang="fr-FR" dirty="0" smtClean="0">
                <a:solidFill>
                  <a:srgbClr val="17375E"/>
                </a:solidFill>
              </a:rPr>
              <a:t>1330 Rixensart</a:t>
            </a:r>
            <a:endParaRPr lang="fr-FR" dirty="0">
              <a:solidFill>
                <a:srgbClr val="17375E"/>
              </a:solidFill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735831" y="5377739"/>
            <a:ext cx="2637974" cy="1199306"/>
          </a:xfrm>
          <a:prstGeom prst="roundRect">
            <a:avLst/>
          </a:prstGeom>
          <a:solidFill>
            <a:schemeClr val="bg1">
              <a:alpha val="69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b="1" dirty="0" smtClean="0">
                <a:solidFill>
                  <a:srgbClr val="17375E"/>
                </a:solidFill>
              </a:rPr>
              <a:t>Mobilier urbain</a:t>
            </a:r>
          </a:p>
          <a:p>
            <a:r>
              <a:rPr lang="fr-FR" i="1" dirty="0" smtClean="0">
                <a:solidFill>
                  <a:srgbClr val="17375E"/>
                </a:solidFill>
              </a:rPr>
              <a:t>Poteau descellé</a:t>
            </a:r>
            <a:endParaRPr lang="fr-FR" i="1" dirty="0">
              <a:solidFill>
                <a:srgbClr val="17375E"/>
              </a:solidFill>
            </a:endParaRPr>
          </a:p>
          <a:p>
            <a:r>
              <a:rPr lang="fr-FR" sz="1600" dirty="0" smtClean="0">
                <a:solidFill>
                  <a:srgbClr val="17375E"/>
                </a:solidFill>
              </a:rPr>
              <a:t>Signalé le 5 nov. 2014 par M. </a:t>
            </a:r>
            <a:r>
              <a:rPr lang="fr-FR" sz="1600" dirty="0" err="1" smtClean="0">
                <a:solidFill>
                  <a:srgbClr val="17375E"/>
                </a:solidFill>
              </a:rPr>
              <a:t>Thys</a:t>
            </a:r>
            <a:endParaRPr lang="fr-FR" sz="1600" dirty="0">
              <a:solidFill>
                <a:srgbClr val="17375E"/>
              </a:solidFill>
            </a:endParaRPr>
          </a:p>
        </p:txBody>
      </p:sp>
      <p:pic>
        <p:nvPicPr>
          <p:cNvPr id="9" name="Image 8" descr="imgres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0" y="123601"/>
            <a:ext cx="841599" cy="84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287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69817"/>
            <a:ext cx="8229600" cy="1143000"/>
          </a:xfrm>
        </p:spPr>
        <p:txBody>
          <a:bodyPr>
            <a:normAutofit/>
          </a:bodyPr>
          <a:lstStyle/>
          <a:p>
            <a:r>
              <a:rPr lang="fr-FR" sz="3600" dirty="0" smtClean="0"/>
              <a:t>Comment faciliter ces signalements?</a:t>
            </a:r>
            <a:br>
              <a:rPr lang="fr-FR" sz="3600" dirty="0" smtClean="0"/>
            </a:br>
            <a:r>
              <a:rPr lang="fr-FR" sz="2400" dirty="0" smtClean="0"/>
              <a:t>Via une </a:t>
            </a:r>
            <a:r>
              <a:rPr lang="fr-FR" sz="2400" dirty="0" err="1" smtClean="0"/>
              <a:t>app</a:t>
            </a:r>
            <a:r>
              <a:rPr lang="fr-FR" sz="2400" dirty="0" smtClean="0"/>
              <a:t> mobile </a:t>
            </a:r>
            <a:r>
              <a:rPr lang="fr-FR" sz="2400" dirty="0" err="1" smtClean="0"/>
              <a:t>Android</a:t>
            </a:r>
            <a:r>
              <a:rPr lang="fr-FR" sz="2400" dirty="0" smtClean="0"/>
              <a:t> ou iPhone</a:t>
            </a:r>
            <a:endParaRPr lang="fr-FR" dirty="0"/>
          </a:p>
        </p:txBody>
      </p:sp>
      <p:pic>
        <p:nvPicPr>
          <p:cNvPr id="15" name="Image 14" descr="530201374810PM_635_iPhone_4s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58" t="5976" r="32012" b="4903"/>
          <a:stretch/>
        </p:blipFill>
        <p:spPr>
          <a:xfrm>
            <a:off x="2428895" y="2589654"/>
            <a:ext cx="2140402" cy="4024415"/>
          </a:xfrm>
          <a:prstGeom prst="rect">
            <a:avLst/>
          </a:prstGeom>
        </p:spPr>
      </p:pic>
      <p:pic>
        <p:nvPicPr>
          <p:cNvPr id="16" name="Image 15" descr="530201374810PM_635_iPhone_4s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58" t="5976" r="32012" b="4903"/>
          <a:stretch/>
        </p:blipFill>
        <p:spPr>
          <a:xfrm>
            <a:off x="4655304" y="2589654"/>
            <a:ext cx="2140402" cy="4024415"/>
          </a:xfrm>
          <a:prstGeom prst="rect">
            <a:avLst/>
          </a:prstGeom>
        </p:spPr>
      </p:pic>
      <p:pic>
        <p:nvPicPr>
          <p:cNvPr id="17" name="Image 16" descr="530201374810PM_635_iPhone_4s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58" t="5976" r="32012" b="4903"/>
          <a:stretch/>
        </p:blipFill>
        <p:spPr>
          <a:xfrm>
            <a:off x="6881713" y="2605144"/>
            <a:ext cx="2140402" cy="4024415"/>
          </a:xfrm>
          <a:prstGeom prst="rect">
            <a:avLst/>
          </a:prstGeom>
        </p:spPr>
      </p:pic>
      <p:pic>
        <p:nvPicPr>
          <p:cNvPr id="14" name="Image 13" descr="530201374810PM_635_iPhone_4s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58" t="5976" r="32012" b="4903"/>
          <a:stretch/>
        </p:blipFill>
        <p:spPr>
          <a:xfrm>
            <a:off x="202486" y="2589654"/>
            <a:ext cx="2140402" cy="4024415"/>
          </a:xfrm>
          <a:prstGeom prst="rect">
            <a:avLst/>
          </a:prstGeom>
        </p:spPr>
      </p:pic>
      <p:pic>
        <p:nvPicPr>
          <p:cNvPr id="18" name="Image 17" descr="Screenshot_2014-10-17-14-40-23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7"/>
          <a:stretch/>
        </p:blipFill>
        <p:spPr>
          <a:xfrm>
            <a:off x="419318" y="3322545"/>
            <a:ext cx="1702599" cy="2563515"/>
          </a:xfrm>
          <a:prstGeom prst="rect">
            <a:avLst/>
          </a:prstGeom>
        </p:spPr>
      </p:pic>
      <p:pic>
        <p:nvPicPr>
          <p:cNvPr id="19" name="Image 18" descr="Capture d’écran 2014-11-10 à 15.35.2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327" y="3467480"/>
            <a:ext cx="1725473" cy="2418579"/>
          </a:xfrm>
          <a:prstGeom prst="rect">
            <a:avLst/>
          </a:prstGeom>
        </p:spPr>
      </p:pic>
      <p:pic>
        <p:nvPicPr>
          <p:cNvPr id="20" name="Image 19" descr="Capture d’écran 2014-09-17 à 18.28.40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7"/>
          <a:stretch/>
        </p:blipFill>
        <p:spPr>
          <a:xfrm>
            <a:off x="4832400" y="3322545"/>
            <a:ext cx="1780047" cy="2548025"/>
          </a:xfrm>
          <a:prstGeom prst="rect">
            <a:avLst/>
          </a:prstGeom>
        </p:spPr>
      </p:pic>
      <p:pic>
        <p:nvPicPr>
          <p:cNvPr id="23" name="Image 22" descr="imgres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95" y="1174892"/>
            <a:ext cx="588502" cy="588502"/>
          </a:xfrm>
          <a:prstGeom prst="rect">
            <a:avLst/>
          </a:prstGeom>
        </p:spPr>
      </p:pic>
      <p:pic>
        <p:nvPicPr>
          <p:cNvPr id="24" name="Image 23" descr="imgres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741" y="1174892"/>
            <a:ext cx="592371" cy="592371"/>
          </a:xfrm>
          <a:prstGeom prst="rect">
            <a:avLst/>
          </a:prstGeom>
        </p:spPr>
      </p:pic>
      <p:pic>
        <p:nvPicPr>
          <p:cNvPr id="26" name="Image 25" descr="imgres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565" y="1174891"/>
            <a:ext cx="593305" cy="593305"/>
          </a:xfrm>
          <a:prstGeom prst="rect">
            <a:avLst/>
          </a:prstGeom>
        </p:spPr>
      </p:pic>
      <p:pic>
        <p:nvPicPr>
          <p:cNvPr id="27" name="Image 26" descr="images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178" y="1174892"/>
            <a:ext cx="580587" cy="580587"/>
          </a:xfrm>
          <a:prstGeom prst="rect">
            <a:avLst/>
          </a:prstGeom>
        </p:spPr>
      </p:pic>
      <p:sp>
        <p:nvSpPr>
          <p:cNvPr id="28" name="ZoneTexte 27"/>
          <p:cNvSpPr txBox="1"/>
          <p:nvPr/>
        </p:nvSpPr>
        <p:spPr>
          <a:xfrm>
            <a:off x="419317" y="1842445"/>
            <a:ext cx="1702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Choisir le type de signalement</a:t>
            </a:r>
            <a:endParaRPr lang="fr-FR" dirty="0"/>
          </a:p>
        </p:txBody>
      </p:sp>
      <p:sp>
        <p:nvSpPr>
          <p:cNvPr id="29" name="ZoneTexte 28"/>
          <p:cNvSpPr txBox="1"/>
          <p:nvPr/>
        </p:nvSpPr>
        <p:spPr>
          <a:xfrm>
            <a:off x="2666201" y="1842445"/>
            <a:ext cx="1702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Prendre une photo</a:t>
            </a:r>
            <a:endParaRPr lang="fr-FR" dirty="0"/>
          </a:p>
        </p:txBody>
      </p:sp>
      <p:sp>
        <p:nvSpPr>
          <p:cNvPr id="30" name="ZoneTexte 29"/>
          <p:cNvSpPr txBox="1"/>
          <p:nvPr/>
        </p:nvSpPr>
        <p:spPr>
          <a:xfrm>
            <a:off x="4832400" y="1842445"/>
            <a:ext cx="1702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Catégoriser le problème</a:t>
            </a:r>
            <a:endParaRPr lang="fr-FR" dirty="0"/>
          </a:p>
        </p:txBody>
      </p:sp>
      <p:sp>
        <p:nvSpPr>
          <p:cNvPr id="31" name="ZoneTexte 30"/>
          <p:cNvSpPr txBox="1"/>
          <p:nvPr/>
        </p:nvSpPr>
        <p:spPr>
          <a:xfrm>
            <a:off x="7085474" y="1842445"/>
            <a:ext cx="1702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Commenter et Envoyer</a:t>
            </a:r>
            <a:endParaRPr lang="fr-FR" dirty="0"/>
          </a:p>
        </p:txBody>
      </p:sp>
      <p:pic>
        <p:nvPicPr>
          <p:cNvPr id="32" name="Image 31" descr="Screenshot_2014-11-12-14-37-49.pn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9" b="14424"/>
          <a:stretch/>
        </p:blipFill>
        <p:spPr>
          <a:xfrm>
            <a:off x="7081745" y="3359051"/>
            <a:ext cx="1739049" cy="2527010"/>
          </a:xfrm>
          <a:prstGeom prst="rect">
            <a:avLst/>
          </a:prstGeom>
        </p:spPr>
      </p:pic>
      <p:pic>
        <p:nvPicPr>
          <p:cNvPr id="33" name="Image 32" descr="Capture d’écran 2014-11-10 à 15.35.2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642" y="3743796"/>
            <a:ext cx="534123" cy="748675"/>
          </a:xfrm>
          <a:prstGeom prst="rect">
            <a:avLst/>
          </a:prstGeom>
        </p:spPr>
      </p:pic>
      <p:sp>
        <p:nvSpPr>
          <p:cNvPr id="4" name="Bande diagonale 3"/>
          <p:cNvSpPr/>
          <p:nvPr/>
        </p:nvSpPr>
        <p:spPr>
          <a:xfrm rot="10800000">
            <a:off x="7081743" y="4775197"/>
            <a:ext cx="2062256" cy="2082799"/>
          </a:xfrm>
          <a:prstGeom prst="diagStripe">
            <a:avLst/>
          </a:prstGeom>
          <a:solidFill>
            <a:srgbClr val="FF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 rot="18817222">
            <a:off x="7465264" y="5763471"/>
            <a:ext cx="1795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Identification obligatoire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5837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dirty="0" smtClean="0"/>
              <a:t>Ou via un formulaire web sur</a:t>
            </a:r>
            <a:br>
              <a:rPr lang="fr-FR" sz="3600" dirty="0" smtClean="0"/>
            </a:br>
            <a:r>
              <a:rPr lang="fr-FR" sz="3600" dirty="0" err="1" smtClean="0"/>
              <a:t>www.betterstreet.org</a:t>
            </a:r>
            <a:r>
              <a:rPr lang="fr-FR" sz="3600" dirty="0" smtClean="0"/>
              <a:t>/</a:t>
            </a:r>
            <a:r>
              <a:rPr lang="fr-FR" sz="3600" dirty="0" err="1" smtClean="0"/>
              <a:t>be</a:t>
            </a:r>
            <a:r>
              <a:rPr lang="fr-FR" sz="3600" dirty="0" smtClean="0"/>
              <a:t>/</a:t>
            </a:r>
            <a:r>
              <a:rPr lang="fr-FR" sz="3600" dirty="0" err="1" smtClean="0"/>
              <a:t>jemeppe</a:t>
            </a:r>
            <a:r>
              <a:rPr lang="fr-FR" sz="3600" dirty="0" smtClean="0"/>
              <a:t>-sur-</a:t>
            </a:r>
            <a:r>
              <a:rPr lang="fr-FR" sz="3600" dirty="0" err="1" smtClean="0"/>
              <a:t>sambre</a:t>
            </a:r>
            <a:endParaRPr lang="fr-FR" sz="3600" dirty="0"/>
          </a:p>
        </p:txBody>
      </p:sp>
      <p:pic>
        <p:nvPicPr>
          <p:cNvPr id="4" name="Image 3" descr="Lapto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2056" y="1247143"/>
            <a:ext cx="11854009" cy="6413131"/>
          </a:xfrm>
          <a:prstGeom prst="rect">
            <a:avLst/>
          </a:prstGeom>
        </p:spPr>
      </p:pic>
      <p:pic>
        <p:nvPicPr>
          <p:cNvPr id="6" name="Image 5" descr="pn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806921"/>
            <a:ext cx="7937500" cy="4694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04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92032"/>
            <a:ext cx="8229600" cy="50284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Centraliser toutes les tâches</a:t>
            </a:r>
            <a:endParaRPr lang="fr-FR" sz="2700" dirty="0"/>
          </a:p>
        </p:txBody>
      </p:sp>
      <p:pic>
        <p:nvPicPr>
          <p:cNvPr id="5" name="Image 4" descr="macbook_pr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20" y="2404366"/>
            <a:ext cx="7897980" cy="4260367"/>
          </a:xfrm>
          <a:prstGeom prst="rect">
            <a:avLst/>
          </a:prstGeom>
        </p:spPr>
      </p:pic>
      <p:pic>
        <p:nvPicPr>
          <p:cNvPr id="7" name="Image 6" descr="png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9" r="4075"/>
          <a:stretch/>
        </p:blipFill>
        <p:spPr>
          <a:xfrm>
            <a:off x="2052776" y="2630501"/>
            <a:ext cx="5410292" cy="3439517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363472" y="1224771"/>
            <a:ext cx="349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accent5">
                    <a:lumMod val="50000"/>
                  </a:schemeClr>
                </a:solidFill>
              </a:rPr>
              <a:t>Citoyen</a:t>
            </a:r>
            <a:endParaRPr lang="fr-FR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88820" y="2028840"/>
            <a:ext cx="349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accent5">
                    <a:lumMod val="50000"/>
                  </a:schemeClr>
                </a:solidFill>
              </a:rPr>
              <a:t>Echevin</a:t>
            </a:r>
            <a:endParaRPr lang="fr-FR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58514" y="1614627"/>
            <a:ext cx="349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accent5">
                    <a:lumMod val="50000"/>
                  </a:schemeClr>
                </a:solidFill>
              </a:rPr>
              <a:t>Bourgmestre</a:t>
            </a:r>
            <a:endParaRPr lang="fr-FR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57714" y="2510335"/>
            <a:ext cx="349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accent5">
                    <a:lumMod val="50000"/>
                  </a:schemeClr>
                </a:solidFill>
              </a:rPr>
              <a:t>Police</a:t>
            </a:r>
            <a:endParaRPr lang="fr-FR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459694" y="1182044"/>
            <a:ext cx="349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accent5">
                    <a:lumMod val="50000"/>
                  </a:schemeClr>
                </a:solidFill>
              </a:rPr>
              <a:t>App mobile</a:t>
            </a:r>
            <a:endParaRPr lang="fr-FR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329755" y="1628730"/>
            <a:ext cx="349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accent5">
                    <a:lumMod val="50000"/>
                  </a:schemeClr>
                </a:solidFill>
              </a:rPr>
              <a:t>Téléphone</a:t>
            </a:r>
            <a:endParaRPr lang="fr-FR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463068" y="2076443"/>
            <a:ext cx="3496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accent5">
                    <a:lumMod val="50000"/>
                  </a:schemeClr>
                </a:solidFill>
              </a:rPr>
              <a:t>Email</a:t>
            </a:r>
            <a:endParaRPr lang="fr-FR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Flèche vers le bas 16"/>
          <p:cNvSpPr/>
          <p:nvPr/>
        </p:nvSpPr>
        <p:spPr>
          <a:xfrm>
            <a:off x="3953540" y="1824936"/>
            <a:ext cx="1630715" cy="652744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479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macbook_pr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968" y="2404366"/>
            <a:ext cx="7897980" cy="4260367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24887"/>
            <a:ext cx="8229600" cy="1143000"/>
          </a:xfrm>
        </p:spPr>
        <p:txBody>
          <a:bodyPr>
            <a:normAutofit/>
          </a:bodyPr>
          <a:lstStyle/>
          <a:p>
            <a:r>
              <a:rPr lang="fr-FR" sz="2800" dirty="0" smtClean="0"/>
              <a:t>Automatiser et structurer la communication vers le demandeur</a:t>
            </a:r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>
            <a:off x="2244144" y="2696233"/>
            <a:ext cx="5410289" cy="33572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ZoneTexte 18"/>
          <p:cNvSpPr txBox="1"/>
          <p:nvPr/>
        </p:nvSpPr>
        <p:spPr>
          <a:xfrm>
            <a:off x="499134" y="1160316"/>
            <a:ext cx="69117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accent5">
                    <a:lumMod val="50000"/>
                  </a:schemeClr>
                </a:solidFill>
              </a:rPr>
              <a:t>Si l’email du demandeur est renseigné, chaque changement de l’état d’avancement générera automatiquement une notification par email</a:t>
            </a:r>
            <a:endParaRPr lang="fr-FR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Image 3" descr="about_status_f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520" y="2891427"/>
            <a:ext cx="5177423" cy="3005496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2348520" y="3701128"/>
            <a:ext cx="2477536" cy="641096"/>
          </a:xfrm>
          <a:prstGeom prst="roundRect">
            <a:avLst>
              <a:gd name="adj" fmla="val 12828"/>
            </a:avLst>
          </a:prstGeom>
          <a:solidFill>
            <a:srgbClr val="5986A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En traitement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30461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macbook_pr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974" y="1610914"/>
            <a:ext cx="9368902" cy="5053819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9197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2800" dirty="0" smtClean="0"/>
              <a:t>Transparence vers l’ensemble de la population via une page publique pour votre commune</a:t>
            </a:r>
            <a:br>
              <a:rPr lang="fr-FR" sz="2800" dirty="0" smtClean="0"/>
            </a:br>
            <a:r>
              <a:rPr lang="fr-FR" sz="2800" dirty="0" err="1" smtClean="0"/>
              <a:t>www.betterstreet.org</a:t>
            </a:r>
            <a:r>
              <a:rPr lang="fr-FR" dirty="0" smtClean="0"/>
              <a:t>/</a:t>
            </a:r>
            <a:r>
              <a:rPr lang="fr-FR" dirty="0" err="1" smtClean="0"/>
              <a:t>brabantwallon</a:t>
            </a:r>
            <a:endParaRPr lang="fr-FR" sz="2800" dirty="0"/>
          </a:p>
        </p:txBody>
      </p:sp>
      <p:pic>
        <p:nvPicPr>
          <p:cNvPr id="3" name="Image 2" descr="Capture d’écran 2014-11-12 à 17.08.42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74"/>
          <a:stretch/>
        </p:blipFill>
        <p:spPr>
          <a:xfrm>
            <a:off x="1301027" y="1961335"/>
            <a:ext cx="6458689" cy="398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5644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26057"/>
            <a:ext cx="8229600" cy="50284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Plus d’infos sur BetterStreet et les communes participantes?</a:t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WWW.BETTERSTREET.ORG/BRABANTWALLON</a:t>
            </a:r>
            <a:endParaRPr lang="fr-FR" dirty="0"/>
          </a:p>
        </p:txBody>
      </p:sp>
      <p:pic>
        <p:nvPicPr>
          <p:cNvPr id="4" name="Image 3" descr="9k=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195"/>
          <a:stretch/>
        </p:blipFill>
        <p:spPr>
          <a:xfrm>
            <a:off x="114300" y="1943297"/>
            <a:ext cx="8877300" cy="402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323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55483</TotalTime>
  <Words>175</Words>
  <Application>Microsoft Macintosh PowerPoint</Application>
  <PresentationFormat>Présentation à l'écran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En route vers la « ville intelligente » avec BetterStreet </vt:lpstr>
      <vt:lpstr>BetterStreet vise à améliorer</vt:lpstr>
      <vt:lpstr>Pour tous les problèmes de l’espace public et des bâtiments communaux</vt:lpstr>
      <vt:lpstr>Pour la commune, sans outils, ce n’est pas toujours facile</vt:lpstr>
      <vt:lpstr>Un signalement dans BetterStreet</vt:lpstr>
      <vt:lpstr>Comment faciliter ces signalements? Via une app mobile Android ou iPhone</vt:lpstr>
      <vt:lpstr>Ou via un formulaire web sur www.betterstreet.org/be/jemeppe-sur-sambre</vt:lpstr>
      <vt:lpstr>Centraliser toutes les tâches</vt:lpstr>
      <vt:lpstr>Automatiser et structurer la communication vers le demandeur</vt:lpstr>
      <vt:lpstr>Transparence vers l’ensemble de la population via une page publique pour votre commune www.betterstreet.org/brabantwallon</vt:lpstr>
      <vt:lpstr>Plus d’infos sur BetterStreet et les communes participantes?  WWW.BETTERSTREET.ORG/BRABANTWALLON</vt:lpstr>
    </vt:vector>
  </TitlesOfParts>
  <Company>BetterStreet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Jean-Marc Poncelet</dc:creator>
  <cp:lastModifiedBy>Jean-Marc Poncelet</cp:lastModifiedBy>
  <cp:revision>254</cp:revision>
  <cp:lastPrinted>2015-02-04T19:10:09Z</cp:lastPrinted>
  <dcterms:created xsi:type="dcterms:W3CDTF">2014-05-02T13:50:54Z</dcterms:created>
  <dcterms:modified xsi:type="dcterms:W3CDTF">2015-05-21T08:47:13Z</dcterms:modified>
</cp:coreProperties>
</file>